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6" r:id="rId3"/>
    <p:sldId id="317" r:id="rId4"/>
    <p:sldId id="327" r:id="rId5"/>
    <p:sldId id="265" r:id="rId6"/>
    <p:sldId id="290" r:id="rId7"/>
    <p:sldId id="288" r:id="rId8"/>
    <p:sldId id="291" r:id="rId9"/>
    <p:sldId id="307" r:id="rId10"/>
    <p:sldId id="309" r:id="rId11"/>
    <p:sldId id="313" r:id="rId12"/>
    <p:sldId id="301" r:id="rId13"/>
    <p:sldId id="302" r:id="rId14"/>
    <p:sldId id="312" r:id="rId15"/>
    <p:sldId id="318" r:id="rId16"/>
    <p:sldId id="319" r:id="rId17"/>
    <p:sldId id="314" r:id="rId18"/>
    <p:sldId id="308" r:id="rId19"/>
    <p:sldId id="315" r:id="rId20"/>
    <p:sldId id="321" r:id="rId21"/>
    <p:sldId id="322" r:id="rId22"/>
    <p:sldId id="310" r:id="rId23"/>
    <p:sldId id="311" r:id="rId24"/>
    <p:sldId id="323" r:id="rId25"/>
    <p:sldId id="326" r:id="rId26"/>
    <p:sldId id="324" r:id="rId27"/>
    <p:sldId id="325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80"/>
    <a:srgbClr val="2A1C14"/>
    <a:srgbClr val="2B688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09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139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5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887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341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6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347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719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161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612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251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183-8C71-4F75-B874-74E192204623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557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E6183-8C71-4F75-B874-74E192204623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BA7844-009E-4DB6-979A-430BD2624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276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85837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정의서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802256"/>
              </p:ext>
            </p:extLst>
          </p:nvPr>
        </p:nvGraphicFramePr>
        <p:xfrm>
          <a:off x="1615440" y="4067623"/>
          <a:ext cx="9410700" cy="2164080"/>
        </p:xfrm>
        <a:graphic>
          <a:graphicData uri="http://schemas.openxmlformats.org/drawingml/2006/table">
            <a:tbl>
              <a:tblPr/>
              <a:tblGrid>
                <a:gridCol w="1476895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3486323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  <a:gridCol w="2352675">
                  <a:extLst>
                    <a:ext uri="{9D8B030D-6E8A-4147-A177-3AD203B41FA5}">
                      <a16:colId xmlns:a16="http://schemas.microsoft.com/office/drawing/2014/main" val="30974802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version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작성자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설명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날짜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0.1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성진옥</a:t>
                      </a:r>
                      <a:endParaRPr lang="ko-KR" altLang="en-US" sz="14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최초 작성</a:t>
                      </a:r>
                      <a:r>
                        <a:rPr lang="en-US" altLang="ko-KR" sz="1400" dirty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2021.01.15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0.2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성진옥</a:t>
                      </a:r>
                      <a:endParaRPr lang="ko-KR" altLang="en-US" sz="14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화면 추가</a:t>
                      </a:r>
                      <a:r>
                        <a:rPr lang="en-US" altLang="ko-KR" sz="1400" b="0" dirty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2021.01.18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068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1.0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성진옥</a:t>
                      </a:r>
                      <a:r>
                        <a:rPr lang="en-US" altLang="ko-KR" sz="1400" b="0" dirty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,</a:t>
                      </a:r>
                      <a:r>
                        <a:rPr lang="en-US" altLang="ko-KR" sz="1400" b="0" baseline="0" dirty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</a:t>
                      </a:r>
                      <a:r>
                        <a:rPr lang="ko-KR" altLang="en-US" sz="1400" b="0" baseline="0" dirty="0" err="1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구진범</a:t>
                      </a:r>
                      <a:endParaRPr lang="ko-KR" altLang="en-US" sz="14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기능 변경에 따른 화면 수정</a:t>
                      </a:r>
                      <a:r>
                        <a:rPr lang="en-US" altLang="ko-KR" sz="1400" b="0" dirty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2021.01.21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000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2.0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황호연</a:t>
                      </a:r>
                      <a:endParaRPr lang="ko-KR" altLang="en-US" sz="1400" b="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최종 결과물 초안</a:t>
                      </a:r>
                      <a:endParaRPr lang="en-US" altLang="ko-KR" sz="1400" b="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2021.02.15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749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3.0</a:t>
                      </a:r>
                      <a:endParaRPr lang="en-US" altLang="ko-KR" sz="1400" b="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 err="1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김다윤</a:t>
                      </a:r>
                      <a:endParaRPr lang="ko-KR" altLang="en-US" sz="1400" b="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최종 결과물 </a:t>
                      </a:r>
                      <a:endParaRPr lang="en-US" altLang="ko-KR" sz="1400" b="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2021.02.18</a:t>
                      </a:r>
                      <a:endParaRPr lang="en-US" altLang="ko-KR" sz="1400" b="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1904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altLang="ko-KR" sz="1400" b="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b="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b="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b="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560858"/>
                  </a:ext>
                </a:extLst>
              </a:tr>
            </a:tbl>
          </a:graphicData>
        </a:graphic>
      </p:graphicFrame>
      <p:sp>
        <p:nvSpPr>
          <p:cNvPr id="4" name="제목 1"/>
          <p:cNvSpPr txBox="1">
            <a:spLocks/>
          </p:cNvSpPr>
          <p:nvPr/>
        </p:nvSpPr>
        <p:spPr>
          <a:xfrm>
            <a:off x="1524000" y="2288916"/>
            <a:ext cx="9144000" cy="985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대전 </a:t>
            </a:r>
            <a:r>
              <a:rPr lang="en-US" altLang="ko-KR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r>
              <a:rPr lang="ko-KR" altLang="en-US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반 </a:t>
            </a:r>
            <a:r>
              <a:rPr lang="en-US" altLang="ko-KR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B205</a:t>
            </a:r>
            <a:endParaRPr lang="ko-KR" altLang="en-US" sz="1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8362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910936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effectLst/>
                        </a:rPr>
                        <a:t>Page</a:t>
                      </a:r>
                      <a:r>
                        <a:rPr lang="en-US" sz="1600" b="1" baseline="0" dirty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effectLst/>
                        </a:rPr>
                        <a:t>Screen</a:t>
                      </a:r>
                      <a:r>
                        <a:rPr lang="en-US" altLang="ko-KR" sz="1600" b="1" baseline="0" dirty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effectLst/>
                        </a:rPr>
                        <a:t>Screen</a:t>
                      </a:r>
                      <a:r>
                        <a:rPr lang="en-US" altLang="ko-KR" sz="1600" b="1" baseline="0" dirty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 smtClean="0">
                          <a:effectLst/>
                        </a:rPr>
                        <a:t>챌린지</a:t>
                      </a:r>
                      <a:r>
                        <a:rPr lang="ko-KR" altLang="en-US" sz="1400" dirty="0" smtClean="0">
                          <a:effectLst/>
                        </a:rPr>
                        <a:t> 목록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UI-A-1711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MAIN</a:t>
                      </a:r>
                      <a:r>
                        <a:rPr lang="en-US" altLang="ko-KR" sz="1400" baseline="0" dirty="0" smtClean="0">
                          <a:effectLst/>
                        </a:rPr>
                        <a:t> &gt; CHALLENGE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Screen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396" y="1226820"/>
            <a:ext cx="4920528" cy="247310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396" y="3802019"/>
            <a:ext cx="4920528" cy="250292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879" y="2452565"/>
            <a:ext cx="4922294" cy="249471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32987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341048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effectLst/>
                        </a:rPr>
                        <a:t>Page</a:t>
                      </a:r>
                      <a:r>
                        <a:rPr lang="en-US" sz="1600" b="1" baseline="0" dirty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effectLst/>
                        </a:rPr>
                        <a:t>Screen</a:t>
                      </a:r>
                      <a:r>
                        <a:rPr lang="en-US" altLang="ko-KR" sz="1600" b="1" baseline="0" dirty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effectLst/>
                        </a:rPr>
                        <a:t>Screen</a:t>
                      </a:r>
                      <a:r>
                        <a:rPr lang="en-US" altLang="ko-KR" sz="1600" b="1" baseline="0" dirty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 smtClean="0">
                          <a:effectLst/>
                        </a:rPr>
                        <a:t>챌린지</a:t>
                      </a:r>
                      <a:r>
                        <a:rPr lang="ko-KR" altLang="en-US" sz="1400" dirty="0" smtClean="0">
                          <a:effectLst/>
                        </a:rPr>
                        <a:t> 참가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UI-A-1712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aseline="0" dirty="0" smtClean="0">
                          <a:effectLst/>
                        </a:rPr>
                        <a:t>MAIN &gt; CHALLENGE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Screen</a:t>
            </a:r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396" y="1226820"/>
            <a:ext cx="4920528" cy="248205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396" y="3778801"/>
            <a:ext cx="4920528" cy="24769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231" y="2366523"/>
            <a:ext cx="4920528" cy="248332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28697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097738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effectLst/>
                        </a:rPr>
                        <a:t>Page</a:t>
                      </a:r>
                      <a:r>
                        <a:rPr lang="en-US" sz="1600" b="1" baseline="0" dirty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effectLst/>
                        </a:rPr>
                        <a:t>Screen</a:t>
                      </a:r>
                      <a:r>
                        <a:rPr lang="en-US" altLang="ko-KR" sz="1600" b="1" baseline="0" dirty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effectLst/>
                        </a:rPr>
                        <a:t>Screen</a:t>
                      </a:r>
                      <a:r>
                        <a:rPr lang="en-US" altLang="ko-KR" sz="1600" b="1" baseline="0" dirty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공지사항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UI-A-1811</a:t>
                      </a:r>
                      <a:r>
                        <a:rPr lang="en-US" altLang="ko-KR" sz="1400" baseline="0" dirty="0" smtClean="0">
                          <a:effectLst/>
                        </a:rPr>
                        <a:t> ~ 1814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MAIN &gt; BOARD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51" y="2293947"/>
            <a:ext cx="5521579" cy="28116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997" y="2293947"/>
            <a:ext cx="5550323" cy="281162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52515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880279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effectLst/>
                        </a:rPr>
                        <a:t>Page</a:t>
                      </a:r>
                      <a:r>
                        <a:rPr lang="en-US" sz="1600" b="1" baseline="0" dirty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effectLst/>
                        </a:rPr>
                        <a:t>Screen</a:t>
                      </a:r>
                      <a:r>
                        <a:rPr lang="en-US" altLang="ko-KR" sz="1600" b="1" baseline="0" dirty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effectLst/>
                        </a:rPr>
                        <a:t>Screen</a:t>
                      </a:r>
                      <a:r>
                        <a:rPr lang="en-US" altLang="ko-KR" sz="1600" b="1" baseline="0" dirty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상점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UI-A-1911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MAIN</a:t>
                      </a:r>
                      <a:r>
                        <a:rPr lang="en-US" altLang="ko-KR" sz="1400" baseline="0" dirty="0" smtClean="0">
                          <a:effectLst/>
                        </a:rPr>
                        <a:t> &gt; BLOCK_STORE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Screen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822" y="1226820"/>
            <a:ext cx="4971251" cy="250769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908" y="3833832"/>
            <a:ext cx="4979078" cy="250769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069" y="2484559"/>
            <a:ext cx="4971251" cy="249990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17732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585092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effectLst/>
                        </a:rPr>
                        <a:t>Page</a:t>
                      </a:r>
                      <a:r>
                        <a:rPr lang="en-US" sz="1600" b="1" baseline="0" dirty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effectLst/>
                        </a:rPr>
                        <a:t>Screen</a:t>
                      </a:r>
                      <a:r>
                        <a:rPr lang="en-US" altLang="ko-KR" sz="1600" b="1" baseline="0" dirty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effectLst/>
                        </a:rPr>
                        <a:t>Screen</a:t>
                      </a:r>
                      <a:r>
                        <a:rPr lang="en-US" altLang="ko-KR" sz="1600" b="1" baseline="0" dirty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미션</a:t>
                      </a:r>
                      <a:r>
                        <a:rPr lang="en-US" altLang="ko-KR" sz="1400" baseline="0" dirty="0" smtClean="0">
                          <a:effectLst/>
                        </a:rPr>
                        <a:t> </a:t>
                      </a:r>
                      <a:r>
                        <a:rPr lang="ko-KR" altLang="en-US" sz="1400" baseline="0" dirty="0" smtClean="0">
                          <a:effectLst/>
                        </a:rPr>
                        <a:t>목록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UI-A-2011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MAIN</a:t>
                      </a:r>
                      <a:r>
                        <a:rPr lang="en-US" altLang="ko-KR" sz="1400" baseline="0" dirty="0" smtClean="0">
                          <a:effectLst/>
                        </a:rPr>
                        <a:t> &gt; MISSION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431" y="1226820"/>
            <a:ext cx="10044032" cy="509706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5898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148478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effectLst/>
                        </a:rPr>
                        <a:t>Page</a:t>
                      </a:r>
                      <a:r>
                        <a:rPr lang="en-US" sz="1600" b="1" baseline="0" dirty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effectLst/>
                        </a:rPr>
                        <a:t>Screen</a:t>
                      </a:r>
                      <a:r>
                        <a:rPr lang="en-US" altLang="ko-KR" sz="1600" b="1" baseline="0" dirty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effectLst/>
                        </a:rPr>
                        <a:t>Screen</a:t>
                      </a:r>
                      <a:r>
                        <a:rPr lang="en-US" altLang="ko-KR" sz="1600" b="1" baseline="0" dirty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미션</a:t>
                      </a:r>
                      <a:r>
                        <a:rPr lang="en-US" altLang="ko-KR" sz="1400" baseline="0" dirty="0" smtClean="0">
                          <a:effectLst/>
                        </a:rPr>
                        <a:t> </a:t>
                      </a:r>
                      <a:r>
                        <a:rPr lang="ko-KR" altLang="en-US" sz="1400" baseline="0" dirty="0" smtClean="0">
                          <a:effectLst/>
                        </a:rPr>
                        <a:t>상세보기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UI-A-2012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MAIN</a:t>
                      </a:r>
                      <a:r>
                        <a:rPr lang="en-US" altLang="ko-KR" sz="1400" baseline="0" dirty="0" smtClean="0">
                          <a:effectLst/>
                        </a:rPr>
                        <a:t> &gt; MISSION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770" y="2496924"/>
            <a:ext cx="4975550" cy="250335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207" y="1245246"/>
            <a:ext cx="4975550" cy="250335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207" y="3848189"/>
            <a:ext cx="4975550" cy="252178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53347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417797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effectLst/>
                        </a:rPr>
                        <a:t>Page</a:t>
                      </a:r>
                      <a:r>
                        <a:rPr lang="en-US" sz="1600" b="1" baseline="0" dirty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effectLst/>
                        </a:rPr>
                        <a:t>Screen</a:t>
                      </a:r>
                      <a:r>
                        <a:rPr lang="en-US" altLang="ko-KR" sz="1600" b="1" baseline="0" dirty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effectLst/>
                        </a:rPr>
                        <a:t>Screen</a:t>
                      </a:r>
                      <a:r>
                        <a:rPr lang="en-US" altLang="ko-KR" sz="1600" b="1" baseline="0" dirty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미션</a:t>
                      </a:r>
                      <a:r>
                        <a:rPr lang="en-US" altLang="ko-KR" sz="1400" baseline="0" dirty="0" smtClean="0">
                          <a:effectLst/>
                        </a:rPr>
                        <a:t> </a:t>
                      </a:r>
                      <a:r>
                        <a:rPr lang="ko-KR" altLang="en-US" sz="1400" baseline="0" dirty="0" smtClean="0">
                          <a:effectLst/>
                        </a:rPr>
                        <a:t>수정</a:t>
                      </a:r>
                      <a:endParaRPr lang="en-US" altLang="ko-KR" sz="1400" dirty="0" smtClean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UI-A-2013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MAIN</a:t>
                      </a:r>
                      <a:r>
                        <a:rPr lang="en-US" altLang="ko-KR" sz="1400" baseline="0" dirty="0" smtClean="0">
                          <a:effectLst/>
                        </a:rPr>
                        <a:t> &gt; MISSION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01" y="2376850"/>
            <a:ext cx="5531063" cy="280190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600" y="2376850"/>
            <a:ext cx="5516606" cy="280190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09895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601969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effectLst/>
                        </a:rPr>
                        <a:t>Page</a:t>
                      </a:r>
                      <a:r>
                        <a:rPr lang="en-US" sz="1600" b="1" baseline="0" dirty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effectLst/>
                        </a:rPr>
                        <a:t>Screen</a:t>
                      </a:r>
                      <a:r>
                        <a:rPr lang="en-US" altLang="ko-KR" sz="1600" b="1" baseline="0" dirty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effectLst/>
                        </a:rPr>
                        <a:t>Screen</a:t>
                      </a:r>
                      <a:r>
                        <a:rPr lang="en-US" altLang="ko-KR" sz="1600" b="1" baseline="0" dirty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미션</a:t>
                      </a:r>
                      <a:r>
                        <a:rPr lang="ko-KR" altLang="en-US" sz="1400" baseline="0" dirty="0" smtClean="0">
                          <a:effectLst/>
                        </a:rPr>
                        <a:t> 풀기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UI-A-2014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MAIN</a:t>
                      </a:r>
                      <a:r>
                        <a:rPr lang="en-US" altLang="ko-KR" sz="1400" baseline="0" dirty="0" smtClean="0">
                          <a:effectLst/>
                        </a:rPr>
                        <a:t> &gt; CREATE &gt; ANSWER &gt; MISSION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Screen</a:t>
            </a:r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319" y="1226820"/>
            <a:ext cx="4824721" cy="24375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319" y="3738042"/>
            <a:ext cx="4824721" cy="24287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294" y="2445591"/>
            <a:ext cx="4829186" cy="243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08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898230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effectLst/>
                        </a:rPr>
                        <a:t>Page</a:t>
                      </a:r>
                      <a:r>
                        <a:rPr lang="en-US" sz="1600" b="1" baseline="0" dirty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effectLst/>
                        </a:rPr>
                        <a:t>Screen</a:t>
                      </a:r>
                      <a:r>
                        <a:rPr lang="en-US" altLang="ko-KR" sz="1600" b="1" baseline="0" dirty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effectLst/>
                        </a:rPr>
                        <a:t>Screen</a:t>
                      </a:r>
                      <a:r>
                        <a:rPr lang="en-US" altLang="ko-KR" sz="1600" b="1" baseline="0" dirty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미션</a:t>
                      </a:r>
                      <a:r>
                        <a:rPr lang="en-US" altLang="ko-KR" sz="1400" baseline="0" dirty="0" smtClean="0">
                          <a:effectLst/>
                        </a:rPr>
                        <a:t> </a:t>
                      </a:r>
                      <a:r>
                        <a:rPr lang="ko-KR" altLang="en-US" sz="1400" baseline="0" dirty="0" smtClean="0">
                          <a:effectLst/>
                        </a:rPr>
                        <a:t>제작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UI-A-2015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MAIN</a:t>
                      </a:r>
                      <a:r>
                        <a:rPr lang="en-US" altLang="ko-KR" sz="1400" baseline="0" dirty="0" smtClean="0">
                          <a:effectLst/>
                        </a:rPr>
                        <a:t> &gt; MISSION &gt; CREATE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Screen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410" y="3923748"/>
            <a:ext cx="4951854" cy="257273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268" y="2437551"/>
            <a:ext cx="4963052" cy="279029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410" y="1226820"/>
            <a:ext cx="4951854" cy="260587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3746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833365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effectLst/>
                        </a:rPr>
                        <a:t>Page</a:t>
                      </a:r>
                      <a:r>
                        <a:rPr lang="en-US" sz="1600" b="1" baseline="0" dirty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effectLst/>
                        </a:rPr>
                        <a:t>Screen</a:t>
                      </a:r>
                      <a:r>
                        <a:rPr lang="en-US" altLang="ko-KR" sz="1600" b="1" baseline="0" dirty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effectLst/>
                        </a:rPr>
                        <a:t>Screen</a:t>
                      </a:r>
                      <a:r>
                        <a:rPr lang="en-US" altLang="ko-KR" sz="1600" b="1" baseline="0" dirty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aseline="0" dirty="0" smtClean="0">
                          <a:effectLst/>
                        </a:rPr>
                        <a:t>답안 목록 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UI-A-2111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MAIN</a:t>
                      </a:r>
                      <a:r>
                        <a:rPr lang="en-US" altLang="ko-KR" sz="1400" baseline="0" dirty="0" smtClean="0">
                          <a:effectLst/>
                        </a:rPr>
                        <a:t> &gt; ANSWER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972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042" y="1226820"/>
            <a:ext cx="10078853" cy="519961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7229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398963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101632"/>
              </p:ext>
            </p:extLst>
          </p:nvPr>
        </p:nvGraphicFramePr>
        <p:xfrm>
          <a:off x="377534" y="769244"/>
          <a:ext cx="11626044" cy="5905868"/>
        </p:xfrm>
        <a:graphic>
          <a:graphicData uri="http://schemas.openxmlformats.org/drawingml/2006/table">
            <a:tbl>
              <a:tblPr/>
              <a:tblGrid>
                <a:gridCol w="1684022">
                  <a:extLst>
                    <a:ext uri="{9D8B030D-6E8A-4147-A177-3AD203B41FA5}">
                      <a16:colId xmlns:a16="http://schemas.microsoft.com/office/drawing/2014/main" val="863562177"/>
                    </a:ext>
                  </a:extLst>
                </a:gridCol>
                <a:gridCol w="1812175">
                  <a:extLst>
                    <a:ext uri="{9D8B030D-6E8A-4147-A177-3AD203B41FA5}">
                      <a16:colId xmlns:a16="http://schemas.microsoft.com/office/drawing/2014/main" val="4080921542"/>
                    </a:ext>
                  </a:extLst>
                </a:gridCol>
                <a:gridCol w="1238596">
                  <a:extLst>
                    <a:ext uri="{9D8B030D-6E8A-4147-A177-3AD203B41FA5}">
                      <a16:colId xmlns:a16="http://schemas.microsoft.com/office/drawing/2014/main" val="945458656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25685614"/>
                    </a:ext>
                  </a:extLst>
                </a:gridCol>
                <a:gridCol w="2942706">
                  <a:extLst>
                    <a:ext uri="{9D8B030D-6E8A-4147-A177-3AD203B41FA5}">
                      <a16:colId xmlns:a16="http://schemas.microsoft.com/office/drawing/2014/main" val="2612991923"/>
                    </a:ext>
                  </a:extLst>
                </a:gridCol>
                <a:gridCol w="1662545">
                  <a:extLst>
                    <a:ext uri="{9D8B030D-6E8A-4147-A177-3AD203B41FA5}">
                      <a16:colId xmlns:a16="http://schemas.microsoft.com/office/drawing/2014/main" val="3768694311"/>
                    </a:ext>
                  </a:extLst>
                </a:gridCol>
              </a:tblGrid>
              <a:tr h="34740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 err="1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대메뉴</a:t>
                      </a:r>
                      <a:endParaRPr lang="ko-KR" altLang="en-US" sz="900" b="1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 err="1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중메뉴</a:t>
                      </a:r>
                      <a:endParaRPr lang="ko-KR" altLang="en-US" sz="900" b="1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Screen ID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Page title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설명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비고</a:t>
                      </a:r>
                      <a:r>
                        <a:rPr lang="en-US" altLang="ko-KR" sz="900" b="1" dirty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, </a:t>
                      </a:r>
                      <a:r>
                        <a:rPr lang="ko-KR" altLang="en-US" sz="900" b="1" dirty="0" err="1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관계화면</a:t>
                      </a:r>
                      <a:r>
                        <a:rPr lang="en-US" altLang="ko-KR" sz="900" b="1" dirty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ID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719648"/>
                  </a:ext>
                </a:extLst>
              </a:tr>
              <a:tr h="34740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메인 화면</a:t>
                      </a:r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 </a:t>
                      </a:r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로그인 전 메인</a:t>
                      </a:r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UI-A-1111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메인 </a:t>
                      </a:r>
                      <a:r>
                        <a:rPr lang="en-US" altLang="ko-KR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1</a:t>
                      </a:r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간단한 서비스 설명 문구 출력</a:t>
                      </a:r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574041"/>
                  </a:ext>
                </a:extLst>
              </a:tr>
              <a:tr h="34740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 </a:t>
                      </a:r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로그인 후 메인</a:t>
                      </a:r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UI-A-1112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메인 </a:t>
                      </a:r>
                      <a:r>
                        <a:rPr lang="en-US" altLang="ko-KR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2</a:t>
                      </a:r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서비스에서 제공하는 기능 선택 가능</a:t>
                      </a:r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818625"/>
                  </a:ext>
                </a:extLst>
              </a:tr>
              <a:tr h="34740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 </a:t>
                      </a:r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로그인 화면</a:t>
                      </a:r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UI-A-1211</a:t>
                      </a:r>
                      <a:endParaRPr 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로그인</a:t>
                      </a:r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로그인 요청 폼</a:t>
                      </a:r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542149"/>
                  </a:ext>
                </a:extLst>
              </a:tr>
              <a:tr h="34740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 </a:t>
                      </a:r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회원 가입 화면</a:t>
                      </a:r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이용약관</a:t>
                      </a:r>
                      <a:r>
                        <a:rPr lang="ko-KR" altLang="en-US" sz="900" dirty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UI-A-1311</a:t>
                      </a:r>
                      <a:endParaRPr 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이용약관</a:t>
                      </a:r>
                      <a:endParaRPr lang="en-US" altLang="ko-KR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이용약관 동의 요청 폼</a:t>
                      </a:r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852341"/>
                  </a:ext>
                </a:extLst>
              </a:tr>
              <a:tr h="347404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회원가입</a:t>
                      </a:r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UI-A-1312</a:t>
                      </a:r>
                      <a:endParaRPr 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회원가입</a:t>
                      </a:r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회원가입 요청 폼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372488"/>
                  </a:ext>
                </a:extLst>
              </a:tr>
              <a:tr h="34740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비밀번호 찾기 화면</a:t>
                      </a:r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UI-A-1411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비밀번호 찾기</a:t>
                      </a:r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비밀번호 찾기 요청 폼</a:t>
                      </a:r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415557"/>
                  </a:ext>
                </a:extLst>
              </a:tr>
              <a:tr h="34740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소개 화면</a:t>
                      </a:r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서비스 소개</a:t>
                      </a:r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UI-A-1511</a:t>
                      </a:r>
                      <a:endParaRPr 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서비스 소개</a:t>
                      </a:r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서비스 소개 글 </a:t>
                      </a:r>
                      <a:r>
                        <a:rPr lang="en-US" altLang="ko-KR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/ </a:t>
                      </a:r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이미지 출력</a:t>
                      </a:r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319929"/>
                  </a:ext>
                </a:extLst>
              </a:tr>
              <a:tr h="34740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err="1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튜토리얼</a:t>
                      </a:r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화면</a:t>
                      </a:r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err="1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튜토리얼</a:t>
                      </a:r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strike="noStrike" baseline="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UI-A-1611</a:t>
                      </a:r>
                      <a:endParaRPr lang="en-US" altLang="ko-KR" sz="900" strike="noStrike" baseline="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err="1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튜토리얼</a:t>
                      </a:r>
                      <a:r>
                        <a:rPr lang="ko-KR" altLang="en-US" sz="900" baseline="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메인</a:t>
                      </a:r>
                      <a:endParaRPr lang="en-US" altLang="ko-KR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err="1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튜토리얼</a:t>
                      </a:r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종류 출력</a:t>
                      </a:r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192725"/>
                  </a:ext>
                </a:extLst>
              </a:tr>
              <a:tr h="347404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strike="noStrike" baseline="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UI-A-1612</a:t>
                      </a:r>
                      <a:endParaRPr lang="en-US" altLang="ko-KR" sz="900" strike="noStrike" baseline="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err="1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튜토리얼</a:t>
                      </a:r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진행</a:t>
                      </a:r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각 단계별 </a:t>
                      </a:r>
                      <a:r>
                        <a:rPr lang="ko-KR" altLang="en-US" sz="900" dirty="0" err="1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튜토리얼</a:t>
                      </a:r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진행</a:t>
                      </a:r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419720"/>
                  </a:ext>
                </a:extLst>
              </a:tr>
              <a:tr h="34740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err="1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챌린지</a:t>
                      </a:r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화면</a:t>
                      </a:r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챌린지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목록</a:t>
                      </a:r>
                      <a:endParaRPr lang="ko-KR" altLang="en-US" sz="900" dirty="0">
                        <a:solidFill>
                          <a:schemeClr val="tx1"/>
                        </a:solidFill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strike="noStrike" baseline="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UI-A-1711</a:t>
                      </a:r>
                      <a:endParaRPr lang="en-US" sz="900" strike="noStrike" baseline="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strike="noStrike" baseline="0" dirty="0" err="1" smtClean="0">
                          <a:solidFill>
                            <a:schemeClr val="tx1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챌린지</a:t>
                      </a:r>
                      <a:r>
                        <a:rPr lang="ko-KR" altLang="en-US" sz="900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목록</a:t>
                      </a:r>
                      <a:endParaRPr lang="ko-KR" altLang="en-US" sz="900" strike="noStrike" baseline="0" dirty="0">
                        <a:solidFill>
                          <a:schemeClr val="tx1"/>
                        </a:solidFill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strike="noStrike" baseline="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진행중이거나 종료한 </a:t>
                      </a:r>
                      <a:r>
                        <a:rPr lang="ko-KR" altLang="en-US" sz="900" strike="noStrike" baseline="0" dirty="0" err="1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챌린지</a:t>
                      </a:r>
                      <a:r>
                        <a:rPr lang="ko-KR" altLang="en-US" sz="900" strike="noStrike" baseline="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목록 출력</a:t>
                      </a:r>
                      <a:endParaRPr lang="ko-KR" altLang="en-US" sz="900" strike="noStrike" baseline="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155152"/>
                  </a:ext>
                </a:extLst>
              </a:tr>
              <a:tr h="34740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챌린지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참가</a:t>
                      </a:r>
                      <a:endParaRPr lang="ko-KR" altLang="en-US" sz="900" dirty="0">
                        <a:solidFill>
                          <a:schemeClr val="tx1"/>
                        </a:solidFill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strike="noStrike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UI-A-1712</a:t>
                      </a:r>
                      <a:r>
                        <a:rPr lang="ko-KR" altLang="en-US" sz="900" strike="noStrike" dirty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trike="noStrike" dirty="0">
                          <a:solidFill>
                            <a:schemeClr val="tx1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 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챌린지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참가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특정 </a:t>
                      </a:r>
                      <a:r>
                        <a:rPr lang="ko-KR" altLang="en-US" sz="900" dirty="0" err="1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챌린지에</a:t>
                      </a:r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대한 </a:t>
                      </a:r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답안 작성 폼 </a:t>
                      </a:r>
                      <a:endParaRPr lang="ko-KR" altLang="en-US" sz="900" strike="noStrike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511329"/>
                  </a:ext>
                </a:extLst>
              </a:tr>
              <a:tr h="34740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공지사항 화면</a:t>
                      </a:r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공지사항 목록</a:t>
                      </a:r>
                      <a:endParaRPr lang="ko-KR" altLang="en-US" sz="900" dirty="0">
                        <a:solidFill>
                          <a:schemeClr val="tx1"/>
                        </a:solidFill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UI-A-1811</a:t>
                      </a:r>
                      <a:endParaRPr 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공지사항 목록</a:t>
                      </a:r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공지사항 목록 출력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515267"/>
                  </a:ext>
                </a:extLst>
              </a:tr>
              <a:tr h="347404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공지사항 읽기</a:t>
                      </a:r>
                      <a:endParaRPr lang="ko-KR" altLang="en-US" sz="900" dirty="0">
                        <a:solidFill>
                          <a:schemeClr val="tx1"/>
                        </a:solidFill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UI-A-1812</a:t>
                      </a:r>
                      <a:endParaRPr 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공지사항 읽기</a:t>
                      </a:r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strike="noStrike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공지사항 게시물 내용 출력</a:t>
                      </a:r>
                      <a:endParaRPr lang="ko-KR" altLang="en-US" sz="900" strike="noStrike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219778"/>
                  </a:ext>
                </a:extLst>
              </a:tr>
              <a:tr h="347404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공지사항 수정</a:t>
                      </a:r>
                      <a:endParaRPr lang="ko-KR" altLang="en-US" sz="900" dirty="0">
                        <a:solidFill>
                          <a:schemeClr val="tx1"/>
                        </a:solidFill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UI-A-1813</a:t>
                      </a:r>
                      <a:endParaRPr lang="en-US" altLang="ko-KR" sz="900" dirty="0" smtClean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공지사항 수정</a:t>
                      </a:r>
                      <a:endParaRPr lang="ko-KR" altLang="en-US" sz="900" dirty="0">
                        <a:solidFill>
                          <a:schemeClr val="tx1"/>
                        </a:solidFill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strike="noStrike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공지사항 수정 요청 폼</a:t>
                      </a:r>
                      <a:endParaRPr lang="ko-KR" altLang="en-US" sz="900" strike="noStrike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225802"/>
                  </a:ext>
                </a:extLst>
              </a:tr>
              <a:tr h="347404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공지사항 작성</a:t>
                      </a:r>
                      <a:endParaRPr lang="ko-KR" altLang="en-US" sz="900" dirty="0">
                        <a:solidFill>
                          <a:schemeClr val="tx1"/>
                        </a:solidFill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UI-A-1814</a:t>
                      </a:r>
                      <a:endParaRPr lang="en-US" altLang="ko-KR" sz="900" dirty="0" smtClean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공지사항 작성</a:t>
                      </a:r>
                      <a:endParaRPr lang="ko-KR" altLang="en-US" sz="900" dirty="0">
                        <a:solidFill>
                          <a:schemeClr val="tx1"/>
                        </a:solidFill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strike="noStrike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공지사항 작성 요청 폼</a:t>
                      </a:r>
                      <a:endParaRPr lang="ko-KR" altLang="en-US" sz="900" strike="noStrike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852825"/>
                  </a:ext>
                </a:extLst>
              </a:tr>
              <a:tr h="34740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상점</a:t>
                      </a:r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 </a:t>
                      </a:r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상점 메인</a:t>
                      </a:r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UI-A-1911</a:t>
                      </a:r>
                      <a:endParaRPr 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상점 메인</a:t>
                      </a:r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상점에서 구입이 가능한 블록 목록 출력</a:t>
                      </a:r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67939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40376" y="186344"/>
            <a:ext cx="217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스크린 목록 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163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807560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effectLst/>
                        </a:rPr>
                        <a:t>Page</a:t>
                      </a:r>
                      <a:r>
                        <a:rPr lang="en-US" sz="1600" b="1" baseline="0" dirty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effectLst/>
                        </a:rPr>
                        <a:t>Screen</a:t>
                      </a:r>
                      <a:r>
                        <a:rPr lang="en-US" altLang="ko-KR" sz="1600" b="1" baseline="0" dirty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effectLst/>
                        </a:rPr>
                        <a:t>Screen</a:t>
                      </a:r>
                      <a:r>
                        <a:rPr lang="en-US" altLang="ko-KR" sz="1600" b="1" baseline="0" dirty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aseline="0" dirty="0" smtClean="0">
                          <a:effectLst/>
                        </a:rPr>
                        <a:t>답안 상세보기 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UI-A-2112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MAIN</a:t>
                      </a:r>
                      <a:r>
                        <a:rPr lang="en-US" altLang="ko-KR" sz="1400" baseline="0" dirty="0" smtClean="0">
                          <a:effectLst/>
                        </a:rPr>
                        <a:t> &gt; ANSWER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105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75" y="2304474"/>
            <a:ext cx="5531063" cy="281793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41" y="2304474"/>
            <a:ext cx="5551179" cy="281793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977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017796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effectLst/>
                        </a:rPr>
                        <a:t>Page</a:t>
                      </a:r>
                      <a:r>
                        <a:rPr lang="en-US" sz="1600" b="1" baseline="0" dirty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effectLst/>
                        </a:rPr>
                        <a:t>Screen</a:t>
                      </a:r>
                      <a:r>
                        <a:rPr lang="en-US" altLang="ko-KR" sz="1600" b="1" baseline="0" dirty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effectLst/>
                        </a:rPr>
                        <a:t>Screen</a:t>
                      </a:r>
                      <a:r>
                        <a:rPr lang="en-US" altLang="ko-KR" sz="1600" b="1" baseline="0" dirty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aseline="0" dirty="0" smtClean="0">
                          <a:effectLst/>
                        </a:rPr>
                        <a:t>답안 수정 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UI-A-2113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MAIN</a:t>
                      </a:r>
                      <a:r>
                        <a:rPr lang="en-US" altLang="ko-KR" sz="1400" baseline="0" dirty="0" smtClean="0">
                          <a:effectLst/>
                        </a:rPr>
                        <a:t> &gt; ANSWER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972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Screen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209" y="1226820"/>
            <a:ext cx="4966144" cy="251623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209" y="3835150"/>
            <a:ext cx="4966144" cy="24960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709" y="2484939"/>
            <a:ext cx="4980101" cy="25121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9475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141668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effectLst/>
                        </a:rPr>
                        <a:t>Page</a:t>
                      </a:r>
                      <a:r>
                        <a:rPr lang="en-US" sz="1600" b="1" baseline="0" dirty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effectLst/>
                        </a:rPr>
                        <a:t>Screen</a:t>
                      </a:r>
                      <a:r>
                        <a:rPr lang="en-US" altLang="ko-KR" sz="1600" b="1" baseline="0" dirty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effectLst/>
                        </a:rPr>
                        <a:t>Screen</a:t>
                      </a:r>
                      <a:r>
                        <a:rPr lang="en-US" altLang="ko-KR" sz="1600" b="1" baseline="0" dirty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 smtClean="0">
                          <a:effectLst/>
                        </a:rPr>
                        <a:t>마이룸</a:t>
                      </a:r>
                      <a:r>
                        <a:rPr lang="ko-KR" altLang="en-US" sz="1400" dirty="0" smtClean="0">
                          <a:effectLst/>
                        </a:rPr>
                        <a:t> 테마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UI-A-2211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MAIN</a:t>
                      </a:r>
                      <a:r>
                        <a:rPr lang="en-US" altLang="ko-KR" sz="1400" baseline="0" dirty="0" smtClean="0">
                          <a:effectLst/>
                        </a:rPr>
                        <a:t> &gt; MY_PAGE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Screen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068" y="1226820"/>
            <a:ext cx="5611287" cy="17038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068" y="4780199"/>
            <a:ext cx="5611287" cy="16980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3297068" y="3006741"/>
            <a:ext cx="5611287" cy="169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261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314749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effectLst/>
                        </a:rPr>
                        <a:t>Page</a:t>
                      </a:r>
                      <a:r>
                        <a:rPr lang="en-US" sz="1600" b="1" baseline="0" dirty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effectLst/>
                        </a:rPr>
                        <a:t>Screen</a:t>
                      </a:r>
                      <a:r>
                        <a:rPr lang="en-US" altLang="ko-KR" sz="1600" b="1" baseline="0" dirty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effectLst/>
                        </a:rPr>
                        <a:t>Screen</a:t>
                      </a:r>
                      <a:r>
                        <a:rPr lang="en-US" altLang="ko-KR" sz="1600" b="1" baseline="0" dirty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내 정보 조회</a:t>
                      </a:r>
                      <a:r>
                        <a:rPr lang="en-US" altLang="ko-KR" sz="1400" dirty="0" smtClean="0">
                          <a:effectLst/>
                        </a:rPr>
                        <a:t>/</a:t>
                      </a:r>
                      <a:r>
                        <a:rPr lang="ko-KR" altLang="en-US" sz="1400" dirty="0" smtClean="0">
                          <a:effectLst/>
                        </a:rPr>
                        <a:t>수정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UI-A-2212 ~ 3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MAIN</a:t>
                      </a:r>
                      <a:r>
                        <a:rPr lang="en-US" altLang="ko-KR" sz="1400" baseline="0" dirty="0" smtClean="0">
                          <a:effectLst/>
                        </a:rPr>
                        <a:t> &gt; MY_PAGE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Screen</a:t>
            </a:r>
            <a:endParaRPr lang="ko-KR" altLang="en-US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31" y="2317808"/>
            <a:ext cx="5526863" cy="27792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933" y="2317808"/>
            <a:ext cx="5515387" cy="277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07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863255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effectLst/>
                        </a:rPr>
                        <a:t>Page</a:t>
                      </a:r>
                      <a:r>
                        <a:rPr lang="en-US" sz="1600" b="1" baseline="0" dirty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effectLst/>
                        </a:rPr>
                        <a:t>Screen</a:t>
                      </a:r>
                      <a:r>
                        <a:rPr lang="en-US" altLang="ko-KR" sz="1600" b="1" baseline="0" dirty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effectLst/>
                        </a:rPr>
                        <a:t>Screen</a:t>
                      </a:r>
                      <a:r>
                        <a:rPr lang="en-US" altLang="ko-KR" sz="1600" b="1" baseline="0" dirty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내 미션</a:t>
                      </a:r>
                      <a:r>
                        <a:rPr lang="en-US" altLang="ko-KR" sz="1400" dirty="0" smtClean="0">
                          <a:effectLst/>
                        </a:rPr>
                        <a:t>/</a:t>
                      </a:r>
                      <a:r>
                        <a:rPr lang="ko-KR" altLang="en-US" sz="1400" dirty="0" smtClean="0">
                          <a:effectLst/>
                        </a:rPr>
                        <a:t>답안 목록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UI-A-2214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MAIN</a:t>
                      </a:r>
                      <a:r>
                        <a:rPr lang="en-US" altLang="ko-KR" sz="1400" baseline="0" dirty="0" smtClean="0">
                          <a:effectLst/>
                        </a:rPr>
                        <a:t> &gt; MY_PAGE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Screen</a:t>
            </a:r>
            <a:endParaRPr lang="ko-KR" altLang="en-US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753" y="1226820"/>
            <a:ext cx="10073349" cy="517398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75758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660674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effectLst/>
                        </a:rPr>
                        <a:t>Page</a:t>
                      </a:r>
                      <a:r>
                        <a:rPr lang="en-US" sz="1600" b="1" baseline="0" dirty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effectLst/>
                        </a:rPr>
                        <a:t>Screen</a:t>
                      </a:r>
                      <a:r>
                        <a:rPr lang="en-US" altLang="ko-KR" sz="1600" b="1" baseline="0" dirty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effectLst/>
                        </a:rPr>
                        <a:t>Screen</a:t>
                      </a:r>
                      <a:r>
                        <a:rPr lang="en-US" altLang="ko-KR" sz="1600" b="1" baseline="0" dirty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내 미션</a:t>
                      </a:r>
                      <a:r>
                        <a:rPr lang="en-US" altLang="ko-KR" sz="1400" dirty="0" smtClean="0">
                          <a:effectLst/>
                        </a:rPr>
                        <a:t>/</a:t>
                      </a:r>
                      <a:r>
                        <a:rPr lang="ko-KR" altLang="en-US" sz="1400" dirty="0" smtClean="0">
                          <a:effectLst/>
                        </a:rPr>
                        <a:t>답안 상세보기</a:t>
                      </a:r>
                      <a:r>
                        <a:rPr lang="en-US" altLang="ko-KR" sz="1400" dirty="0" smtClean="0">
                          <a:effectLst/>
                        </a:rPr>
                        <a:t>,</a:t>
                      </a:r>
                      <a:r>
                        <a:rPr lang="ko-KR" altLang="en-US" sz="1400" dirty="0" smtClean="0">
                          <a:effectLst/>
                        </a:rPr>
                        <a:t> 수정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UI-A-2215 ~ 6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MAIN</a:t>
                      </a:r>
                      <a:r>
                        <a:rPr lang="en-US" altLang="ko-KR" sz="1400" baseline="0" dirty="0" smtClean="0">
                          <a:effectLst/>
                        </a:rPr>
                        <a:t> &gt; MY_PAGE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Screen</a:t>
            </a:r>
            <a:endParaRPr lang="ko-KR" altLang="en-US" b="1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212" y="1226820"/>
            <a:ext cx="5051812" cy="25377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605" y="2495521"/>
            <a:ext cx="5051812" cy="25324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212" y="3841834"/>
            <a:ext cx="5051812" cy="25522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6261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773140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effectLst/>
                        </a:rPr>
                        <a:t>Page</a:t>
                      </a:r>
                      <a:r>
                        <a:rPr lang="en-US" sz="1600" b="1" baseline="0" dirty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effectLst/>
                        </a:rPr>
                        <a:t>Screen</a:t>
                      </a:r>
                      <a:r>
                        <a:rPr lang="en-US" altLang="ko-KR" sz="1600" b="1" baseline="0" dirty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effectLst/>
                        </a:rPr>
                        <a:t>Screen</a:t>
                      </a:r>
                      <a:r>
                        <a:rPr lang="en-US" altLang="ko-KR" sz="1600" b="1" baseline="0" dirty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내 블록 조회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UI-A-2217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MAIN</a:t>
                      </a:r>
                      <a:r>
                        <a:rPr lang="en-US" altLang="ko-KR" sz="1400" baseline="0" dirty="0" smtClean="0">
                          <a:effectLst/>
                        </a:rPr>
                        <a:t> &gt; MY_PAGE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Screen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491" y="3857246"/>
            <a:ext cx="5062337" cy="253777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754" y="1243887"/>
            <a:ext cx="5051812" cy="253646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229" y="1243887"/>
            <a:ext cx="5049223" cy="253646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8229" y="3853952"/>
            <a:ext cx="5049223" cy="254436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5270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011867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effectLst/>
                        </a:rPr>
                        <a:t>Page</a:t>
                      </a:r>
                      <a:r>
                        <a:rPr lang="en-US" sz="1600" b="1" baseline="0" dirty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effectLst/>
                        </a:rPr>
                        <a:t>Screen</a:t>
                      </a:r>
                      <a:r>
                        <a:rPr lang="en-US" altLang="ko-KR" sz="1600" b="1" baseline="0" dirty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effectLst/>
                        </a:rPr>
                        <a:t>Screen</a:t>
                      </a:r>
                      <a:r>
                        <a:rPr lang="en-US" altLang="ko-KR" sz="1600" b="1" baseline="0" dirty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내 </a:t>
                      </a:r>
                      <a:r>
                        <a:rPr lang="ko-KR" altLang="en-US" sz="1400" dirty="0" err="1" smtClean="0">
                          <a:effectLst/>
                        </a:rPr>
                        <a:t>챌린지</a:t>
                      </a:r>
                      <a:r>
                        <a:rPr lang="ko-KR" altLang="en-US" sz="1400" dirty="0" smtClean="0">
                          <a:effectLst/>
                        </a:rPr>
                        <a:t> 조회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UI-A-2218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MAIN</a:t>
                      </a:r>
                      <a:r>
                        <a:rPr lang="en-US" altLang="ko-KR" sz="1400" baseline="0" dirty="0" smtClean="0">
                          <a:effectLst/>
                        </a:rPr>
                        <a:t> &gt; MY_PAGE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Screen</a:t>
            </a:r>
            <a:endParaRPr lang="ko-KR" altLang="en-US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58" y="1226820"/>
            <a:ext cx="10080641" cy="516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93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398963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4936908"/>
              </p:ext>
            </p:extLst>
          </p:nvPr>
        </p:nvGraphicFramePr>
        <p:xfrm>
          <a:off x="377534" y="769244"/>
          <a:ext cx="11626044" cy="3340755"/>
        </p:xfrm>
        <a:graphic>
          <a:graphicData uri="http://schemas.openxmlformats.org/drawingml/2006/table">
            <a:tbl>
              <a:tblPr/>
              <a:tblGrid>
                <a:gridCol w="1509455">
                  <a:extLst>
                    <a:ext uri="{9D8B030D-6E8A-4147-A177-3AD203B41FA5}">
                      <a16:colId xmlns:a16="http://schemas.microsoft.com/office/drawing/2014/main" val="863562177"/>
                    </a:ext>
                  </a:extLst>
                </a:gridCol>
                <a:gridCol w="1778924">
                  <a:extLst>
                    <a:ext uri="{9D8B030D-6E8A-4147-A177-3AD203B41FA5}">
                      <a16:colId xmlns:a16="http://schemas.microsoft.com/office/drawing/2014/main" val="4080921542"/>
                    </a:ext>
                  </a:extLst>
                </a:gridCol>
                <a:gridCol w="1305098">
                  <a:extLst>
                    <a:ext uri="{9D8B030D-6E8A-4147-A177-3AD203B41FA5}">
                      <a16:colId xmlns:a16="http://schemas.microsoft.com/office/drawing/2014/main" val="945458656"/>
                    </a:ext>
                  </a:extLst>
                </a:gridCol>
                <a:gridCol w="2044931">
                  <a:extLst>
                    <a:ext uri="{9D8B030D-6E8A-4147-A177-3AD203B41FA5}">
                      <a16:colId xmlns:a16="http://schemas.microsoft.com/office/drawing/2014/main" val="225685614"/>
                    </a:ext>
                  </a:extLst>
                </a:gridCol>
                <a:gridCol w="3563751">
                  <a:extLst>
                    <a:ext uri="{9D8B030D-6E8A-4147-A177-3AD203B41FA5}">
                      <a16:colId xmlns:a16="http://schemas.microsoft.com/office/drawing/2014/main" val="2612991923"/>
                    </a:ext>
                  </a:extLst>
                </a:gridCol>
                <a:gridCol w="1423885">
                  <a:extLst>
                    <a:ext uri="{9D8B030D-6E8A-4147-A177-3AD203B41FA5}">
                      <a16:colId xmlns:a16="http://schemas.microsoft.com/office/drawing/2014/main" val="3768694311"/>
                    </a:ext>
                  </a:extLst>
                </a:gridCol>
              </a:tblGrid>
              <a:tr h="37119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 err="1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대메뉴</a:t>
                      </a:r>
                      <a:endParaRPr lang="ko-KR" altLang="en-US" sz="900" b="1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 err="1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중메뉴</a:t>
                      </a:r>
                      <a:endParaRPr lang="ko-KR" altLang="en-US" sz="900" b="1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Screen ID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Page title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설명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비고</a:t>
                      </a:r>
                      <a:r>
                        <a:rPr lang="en-US" altLang="ko-KR" sz="900" b="1" dirty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, </a:t>
                      </a:r>
                      <a:r>
                        <a:rPr lang="ko-KR" altLang="en-US" sz="900" b="1" dirty="0" err="1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관계화면</a:t>
                      </a:r>
                      <a:r>
                        <a:rPr lang="en-US" altLang="ko-KR" sz="900" b="1" dirty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ID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719648"/>
                  </a:ext>
                </a:extLst>
              </a:tr>
              <a:tr h="37119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미션</a:t>
                      </a:r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미션 목록</a:t>
                      </a:r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UI-A-2011</a:t>
                      </a:r>
                      <a:endParaRPr lang="en-US" altLang="ko-KR" sz="900" dirty="0" smtClean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미션 목록</a:t>
                      </a:r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다른 유저들이 </a:t>
                      </a:r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제작한 </a:t>
                      </a:r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미션 목록을 출력</a:t>
                      </a:r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574041"/>
                  </a:ext>
                </a:extLst>
              </a:tr>
              <a:tr h="37119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미션 </a:t>
                      </a:r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상세보기</a:t>
                      </a:r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UI-A-2012</a:t>
                      </a:r>
                      <a:endParaRPr 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미션 </a:t>
                      </a:r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상세보기</a:t>
                      </a:r>
                      <a:endParaRPr lang="en-US" altLang="ko-KR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특정 미션에</a:t>
                      </a:r>
                      <a:r>
                        <a:rPr lang="ko-KR" altLang="en-US" sz="900" baseline="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대한 게시물을 출력</a:t>
                      </a:r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818625"/>
                  </a:ext>
                </a:extLst>
              </a:tr>
              <a:tr h="37119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미션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수정</a:t>
                      </a:r>
                      <a:endParaRPr lang="ko-KR" altLang="en-US" sz="900" dirty="0">
                        <a:solidFill>
                          <a:schemeClr val="tx1"/>
                        </a:solidFill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UI-A-2013</a:t>
                      </a:r>
                      <a:endParaRPr 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미션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수정</a:t>
                      </a:r>
                      <a:endParaRPr lang="ko-KR" altLang="en-US" sz="900" dirty="0">
                        <a:solidFill>
                          <a:schemeClr val="tx1"/>
                        </a:solidFill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미션 </a:t>
                      </a:r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수정 폼</a:t>
                      </a:r>
                      <a:endParaRPr lang="ko-KR" altLang="en-US" sz="900" dirty="0" smtClean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542149"/>
                  </a:ext>
                </a:extLst>
              </a:tr>
              <a:tr h="371195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미션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풀기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UI-A-2014</a:t>
                      </a:r>
                      <a:endParaRPr lang="ko-KR" altLang="en-US" sz="900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미션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풀기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 smtClean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미션 </a:t>
                      </a:r>
                      <a:r>
                        <a:rPr lang="ko-KR" altLang="en-US" sz="900" dirty="0" smtClean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풀기 폼</a:t>
                      </a:r>
                      <a:endParaRPr lang="ko-KR" altLang="en-US" sz="900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852341"/>
                  </a:ext>
                </a:extLst>
              </a:tr>
              <a:tr h="37119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미션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제작</a:t>
                      </a:r>
                      <a:endParaRPr lang="ko-KR" altLang="en-US" sz="900" dirty="0">
                        <a:solidFill>
                          <a:schemeClr val="tx1"/>
                        </a:solidFill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UI-A-2015</a:t>
                      </a:r>
                      <a:endParaRPr 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미션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제작</a:t>
                      </a:r>
                      <a:endParaRPr lang="ko-KR" altLang="en-US" sz="900" dirty="0">
                        <a:solidFill>
                          <a:schemeClr val="tx1"/>
                        </a:solidFill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미션 제작 폼</a:t>
                      </a:r>
                      <a:endParaRPr lang="ko-KR" altLang="en-US" sz="900" dirty="0" smtClean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372488"/>
                  </a:ext>
                </a:extLst>
              </a:tr>
              <a:tr h="37119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답안</a:t>
                      </a:r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답안 </a:t>
                      </a:r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목록</a:t>
                      </a:r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UI-A-2111</a:t>
                      </a:r>
                      <a:endParaRPr lang="en-US" altLang="ko-KR" sz="900" dirty="0" smtClean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답안 </a:t>
                      </a:r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목록</a:t>
                      </a:r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다른 유저들이 제안한 답안 목록을 출력</a:t>
                      </a:r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415557"/>
                  </a:ext>
                </a:extLst>
              </a:tr>
              <a:tr h="37119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답안 상세보기</a:t>
                      </a:r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UI-A-2112</a:t>
                      </a:r>
                      <a:endParaRPr 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답안 상세보기</a:t>
                      </a:r>
                      <a:endParaRPr lang="en-US" altLang="ko-KR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특정 미션에 대한 </a:t>
                      </a:r>
                      <a:r>
                        <a:rPr lang="ko-KR" altLang="en-US" sz="900" baseline="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답안 게시물을 출력</a:t>
                      </a:r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319929"/>
                  </a:ext>
                </a:extLst>
              </a:tr>
              <a:tr h="37119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답안 수정</a:t>
                      </a:r>
                      <a:endParaRPr lang="ko-KR" altLang="en-US" sz="900" dirty="0">
                        <a:solidFill>
                          <a:schemeClr val="tx1"/>
                        </a:solidFill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UI-A-2113</a:t>
                      </a:r>
                      <a:endParaRPr 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답안 수정</a:t>
                      </a:r>
                      <a:endParaRPr lang="ko-KR" altLang="en-US" sz="900" dirty="0">
                        <a:solidFill>
                          <a:schemeClr val="tx1"/>
                        </a:solidFill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특정 미션에 대한 답안 수정 폼</a:t>
                      </a:r>
                      <a:endParaRPr lang="ko-KR" altLang="en-US" sz="900" dirty="0" smtClean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192725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40375" y="186344"/>
            <a:ext cx="2195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스크린 목록 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760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398963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467449"/>
              </p:ext>
            </p:extLst>
          </p:nvPr>
        </p:nvGraphicFramePr>
        <p:xfrm>
          <a:off x="377534" y="769244"/>
          <a:ext cx="11626044" cy="3340755"/>
        </p:xfrm>
        <a:graphic>
          <a:graphicData uri="http://schemas.openxmlformats.org/drawingml/2006/table">
            <a:tbl>
              <a:tblPr/>
              <a:tblGrid>
                <a:gridCol w="1509455">
                  <a:extLst>
                    <a:ext uri="{9D8B030D-6E8A-4147-A177-3AD203B41FA5}">
                      <a16:colId xmlns:a16="http://schemas.microsoft.com/office/drawing/2014/main" val="863562177"/>
                    </a:ext>
                  </a:extLst>
                </a:gridCol>
                <a:gridCol w="1778924">
                  <a:extLst>
                    <a:ext uri="{9D8B030D-6E8A-4147-A177-3AD203B41FA5}">
                      <a16:colId xmlns:a16="http://schemas.microsoft.com/office/drawing/2014/main" val="4080921542"/>
                    </a:ext>
                  </a:extLst>
                </a:gridCol>
                <a:gridCol w="1305098">
                  <a:extLst>
                    <a:ext uri="{9D8B030D-6E8A-4147-A177-3AD203B41FA5}">
                      <a16:colId xmlns:a16="http://schemas.microsoft.com/office/drawing/2014/main" val="945458656"/>
                    </a:ext>
                  </a:extLst>
                </a:gridCol>
                <a:gridCol w="2044931">
                  <a:extLst>
                    <a:ext uri="{9D8B030D-6E8A-4147-A177-3AD203B41FA5}">
                      <a16:colId xmlns:a16="http://schemas.microsoft.com/office/drawing/2014/main" val="225685614"/>
                    </a:ext>
                  </a:extLst>
                </a:gridCol>
                <a:gridCol w="3563751">
                  <a:extLst>
                    <a:ext uri="{9D8B030D-6E8A-4147-A177-3AD203B41FA5}">
                      <a16:colId xmlns:a16="http://schemas.microsoft.com/office/drawing/2014/main" val="2612991923"/>
                    </a:ext>
                  </a:extLst>
                </a:gridCol>
                <a:gridCol w="1423885">
                  <a:extLst>
                    <a:ext uri="{9D8B030D-6E8A-4147-A177-3AD203B41FA5}">
                      <a16:colId xmlns:a16="http://schemas.microsoft.com/office/drawing/2014/main" val="3768694311"/>
                    </a:ext>
                  </a:extLst>
                </a:gridCol>
              </a:tblGrid>
              <a:tr h="37119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 err="1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대메뉴</a:t>
                      </a:r>
                      <a:endParaRPr lang="ko-KR" altLang="en-US" sz="900" b="1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 err="1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중메뉴</a:t>
                      </a:r>
                      <a:endParaRPr lang="ko-KR" altLang="en-US" sz="900" b="1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Screen ID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Page title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설명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비고</a:t>
                      </a:r>
                      <a:r>
                        <a:rPr lang="en-US" altLang="ko-KR" sz="900" b="1" dirty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, </a:t>
                      </a:r>
                      <a:r>
                        <a:rPr lang="ko-KR" altLang="en-US" sz="900" b="1" dirty="0" err="1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관계화면</a:t>
                      </a:r>
                      <a:r>
                        <a:rPr lang="en-US" altLang="ko-KR" sz="900" b="1" dirty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ID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719648"/>
                  </a:ext>
                </a:extLst>
              </a:tr>
              <a:tr h="37119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err="1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마이룸</a:t>
                      </a:r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err="1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마이룸</a:t>
                      </a:r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테마</a:t>
                      </a:r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UI-A-2211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err="1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마이룸</a:t>
                      </a:r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테마</a:t>
                      </a:r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유저가 선택한 </a:t>
                      </a:r>
                      <a:r>
                        <a:rPr lang="ko-KR" altLang="en-US" sz="900" dirty="0" err="1" smtClean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마이룸</a:t>
                      </a:r>
                      <a:r>
                        <a:rPr lang="ko-KR" altLang="en-US" sz="900" dirty="0" smtClean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테마</a:t>
                      </a:r>
                      <a:r>
                        <a:rPr lang="ko-KR" altLang="en-US" sz="900" baseline="0" dirty="0" smtClean="0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출력</a:t>
                      </a:r>
                      <a:endParaRPr lang="ko-KR" altLang="en-US" sz="900" dirty="0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574041"/>
                  </a:ext>
                </a:extLst>
              </a:tr>
              <a:tr h="37119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err="1" smtClean="0"/>
                        <a:t>마이룸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모달창</a:t>
                      </a:r>
                      <a:endParaRPr lang="ko-KR" altLang="en-US" sz="900" dirty="0"/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UI-A-2212</a:t>
                      </a:r>
                      <a:endParaRPr 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strike="noStrike" baseline="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내 정보 조회</a:t>
                      </a:r>
                      <a:endParaRPr lang="ko-KR" altLang="en-US" sz="900" strike="noStrike" baseline="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현재</a:t>
                      </a:r>
                      <a:r>
                        <a:rPr lang="ko-KR" altLang="en-US" sz="900" baseline="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로그인한 유저 정보 출력</a:t>
                      </a:r>
                      <a:endParaRPr lang="ko-KR" altLang="en-US" sz="900" dirty="0" smtClean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 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818625"/>
                  </a:ext>
                </a:extLst>
              </a:tr>
              <a:tr h="37119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UI-A-2213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strike="noStrike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내 정보 수정</a:t>
                      </a:r>
                      <a:endParaRPr lang="ko-KR" altLang="en-US" sz="900" strike="noStrike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strike="noStrike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현재 로그인한 유저 정보 수정 요청 폼</a:t>
                      </a:r>
                      <a:endParaRPr lang="ko-KR" altLang="en-US" sz="900" strike="noStrike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542149"/>
                  </a:ext>
                </a:extLst>
              </a:tr>
              <a:tr h="37119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UI-A-2214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strike="noStrike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내 미션 </a:t>
                      </a:r>
                      <a:r>
                        <a:rPr lang="en-US" altLang="ko-KR" sz="900" strike="noStrike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/</a:t>
                      </a:r>
                      <a:r>
                        <a:rPr lang="en-US" altLang="ko-KR" sz="900" strike="noStrike" baseline="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</a:t>
                      </a:r>
                      <a:r>
                        <a:rPr lang="ko-KR" altLang="en-US" sz="900" strike="noStrike" baseline="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답안 목록</a:t>
                      </a:r>
                      <a:endParaRPr lang="ko-KR" altLang="en-US" sz="900" strike="noStrike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strike="noStrike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현재 로그인한 유저가 만든 미션</a:t>
                      </a:r>
                      <a:r>
                        <a:rPr lang="en-US" altLang="ko-KR" sz="900" strike="noStrike" baseline="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/ </a:t>
                      </a:r>
                      <a:r>
                        <a:rPr lang="ko-KR" altLang="en-US" sz="900" strike="noStrike" baseline="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참여중인 미션</a:t>
                      </a:r>
                      <a:r>
                        <a:rPr lang="en-US" altLang="ko-KR" sz="900" strike="noStrike" baseline="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/ </a:t>
                      </a:r>
                      <a:r>
                        <a:rPr lang="ko-KR" altLang="en-US" sz="900" strike="noStrike" baseline="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답안 목록 출력</a:t>
                      </a:r>
                      <a:endParaRPr lang="ko-KR" altLang="en-US" sz="900" strike="noStrike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852341"/>
                  </a:ext>
                </a:extLst>
              </a:tr>
              <a:tr h="37119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UI-A-2215</a:t>
                      </a: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strike="noStrike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내 미션 </a:t>
                      </a:r>
                      <a:r>
                        <a:rPr lang="en-US" altLang="ko-KR" sz="900" strike="noStrike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/ </a:t>
                      </a:r>
                      <a:r>
                        <a:rPr lang="ko-KR" altLang="en-US" sz="900" strike="noStrike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답안 수정</a:t>
                      </a:r>
                      <a:endParaRPr lang="ko-KR" altLang="en-US" sz="900" strike="noStrike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trike="noStrike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현재 로그인한 유저가 만든 미션</a:t>
                      </a:r>
                      <a:r>
                        <a:rPr lang="en-US" altLang="ko-KR" sz="900" strike="noStrike" baseline="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/ </a:t>
                      </a:r>
                      <a:r>
                        <a:rPr lang="ko-KR" altLang="en-US" sz="900" strike="noStrike" baseline="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답안 수정 폼</a:t>
                      </a:r>
                      <a:endParaRPr lang="ko-KR" altLang="en-US" sz="900" strike="noStrike" dirty="0" smtClean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372488"/>
                  </a:ext>
                </a:extLst>
              </a:tr>
              <a:tr h="37119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UI-A-2216</a:t>
                      </a:r>
                      <a:endParaRPr 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strike="noStrike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내 미션</a:t>
                      </a:r>
                      <a:r>
                        <a:rPr lang="en-US" altLang="ko-KR" sz="900" strike="noStrike" baseline="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/ </a:t>
                      </a:r>
                      <a:r>
                        <a:rPr lang="ko-KR" altLang="en-US" sz="900" strike="noStrike" baseline="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답안 상세보기</a:t>
                      </a:r>
                      <a:endParaRPr lang="ko-KR" altLang="en-US" sz="900" strike="noStrike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strike="noStrike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현재 로그인한 유저가 만든 미션 </a:t>
                      </a:r>
                      <a:r>
                        <a:rPr lang="en-US" altLang="ko-KR" sz="900" strike="noStrike" baseline="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/ </a:t>
                      </a:r>
                      <a:r>
                        <a:rPr lang="ko-KR" altLang="en-US" sz="900" strike="noStrike" baseline="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답안 상세정보 </a:t>
                      </a:r>
                      <a:r>
                        <a:rPr lang="ko-KR" altLang="en-US" sz="900" strike="noStrike" baseline="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출력</a:t>
                      </a:r>
                      <a:endParaRPr lang="ko-KR" altLang="en-US" sz="900" strike="noStrike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415557"/>
                  </a:ext>
                </a:extLst>
              </a:tr>
              <a:tr h="37119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UI-A-2217</a:t>
                      </a:r>
                      <a:endParaRPr 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strike="noStrike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내 블록 조회</a:t>
                      </a:r>
                      <a:endParaRPr lang="ko-KR" altLang="en-US" sz="900" strike="noStrike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strike="noStrike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현재 로그인한 유저가 소유한 블록을 카테고리별로 출력</a:t>
                      </a:r>
                      <a:endParaRPr lang="ko-KR" altLang="en-US" sz="900" strike="noStrike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319929"/>
                  </a:ext>
                </a:extLst>
              </a:tr>
              <a:tr h="37119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strike="noStrike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UI-A-2218</a:t>
                      </a:r>
                      <a:endParaRPr lang="ko-KR" altLang="en-US" sz="900" strike="noStrike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strike="noStrike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내 </a:t>
                      </a:r>
                      <a:r>
                        <a:rPr lang="ko-KR" altLang="en-US" sz="900" strike="noStrike" dirty="0" err="1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챌린지</a:t>
                      </a:r>
                      <a:r>
                        <a:rPr lang="ko-KR" altLang="en-US" sz="900" strike="noStrike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조회</a:t>
                      </a:r>
                      <a:endParaRPr lang="ko-KR" altLang="en-US" sz="900" strike="noStrike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strike="noStrike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현재 로그인한 유저가 참여한 </a:t>
                      </a:r>
                      <a:r>
                        <a:rPr lang="en-US" altLang="ko-KR" sz="900" strike="noStrike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/ </a:t>
                      </a:r>
                      <a:r>
                        <a:rPr lang="ko-KR" altLang="en-US" sz="900" strike="noStrike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참여중인 </a:t>
                      </a:r>
                      <a:r>
                        <a:rPr lang="ko-KR" altLang="en-US" sz="900" strike="noStrike" dirty="0" err="1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챌린지</a:t>
                      </a:r>
                      <a:r>
                        <a:rPr lang="ko-KR" altLang="en-US" sz="900" strike="noStrike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출력</a:t>
                      </a:r>
                      <a:endParaRPr lang="ko-KR" altLang="en-US" sz="900" strike="noStrike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47616" marR="47616" marT="21976" marB="21976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155152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40375" y="186344"/>
            <a:ext cx="2195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스크린 목록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15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210686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effectLst/>
                        </a:rPr>
                        <a:t>Page</a:t>
                      </a:r>
                      <a:r>
                        <a:rPr lang="en-US" sz="1600" b="1" baseline="0" dirty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effectLst/>
                        </a:rPr>
                        <a:t>Screen</a:t>
                      </a:r>
                      <a:r>
                        <a:rPr lang="en-US" altLang="ko-KR" sz="1600" b="1" baseline="0" dirty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effectLst/>
                        </a:rPr>
                        <a:t>Screen</a:t>
                      </a:r>
                      <a:r>
                        <a:rPr lang="en-US" altLang="ko-KR" sz="1600" b="1" baseline="0" dirty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메인 </a:t>
                      </a:r>
                      <a:r>
                        <a:rPr lang="en-US" altLang="ko-KR" sz="1400" dirty="0" smtClean="0">
                          <a:effectLst/>
                        </a:rPr>
                        <a:t>1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UI-A-1111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HOME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Screen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6866"/>
          <a:stretch/>
        </p:blipFill>
        <p:spPr>
          <a:xfrm>
            <a:off x="1632247" y="1226820"/>
            <a:ext cx="10072073" cy="515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155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98312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effectLst/>
                        </a:rPr>
                        <a:t>Page</a:t>
                      </a:r>
                      <a:r>
                        <a:rPr lang="en-US" sz="1600" b="1" baseline="0" dirty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effectLst/>
                        </a:rPr>
                        <a:t>Screen</a:t>
                      </a:r>
                      <a:r>
                        <a:rPr lang="en-US" altLang="ko-KR" sz="1600" b="1" baseline="0" dirty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effectLst/>
                        </a:rPr>
                        <a:t>Screen</a:t>
                      </a:r>
                      <a:r>
                        <a:rPr lang="en-US" altLang="ko-KR" sz="1600" b="1" baseline="0" dirty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메인 </a:t>
                      </a:r>
                      <a:r>
                        <a:rPr lang="en-US" altLang="ko-KR" sz="1400" dirty="0" smtClean="0">
                          <a:effectLst/>
                        </a:rPr>
                        <a:t>2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UI-A-1112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MAIN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306143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Screen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29" y="2100635"/>
            <a:ext cx="11215091" cy="332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03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602113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effectLst/>
                        </a:rPr>
                        <a:t>Page</a:t>
                      </a:r>
                      <a:r>
                        <a:rPr lang="en-US" sz="1600" b="1" baseline="0" dirty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effectLst/>
                        </a:rPr>
                        <a:t>Screen</a:t>
                      </a:r>
                      <a:r>
                        <a:rPr lang="en-US" altLang="ko-KR" sz="1600" b="1" baseline="0" dirty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effectLst/>
                        </a:rPr>
                        <a:t>Screen</a:t>
                      </a:r>
                      <a:r>
                        <a:rPr lang="en-US" altLang="ko-KR" sz="1600" b="1" baseline="0" dirty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로그인</a:t>
                      </a:r>
                      <a:r>
                        <a:rPr lang="en-US" altLang="ko-KR" sz="14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, </a:t>
                      </a:r>
                      <a:r>
                        <a:rPr lang="ko-KR" altLang="en-US" sz="14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회원가입</a:t>
                      </a:r>
                      <a:r>
                        <a:rPr lang="en-US" altLang="ko-KR" sz="140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,</a:t>
                      </a:r>
                      <a:r>
                        <a:rPr lang="en-US" altLang="ko-KR" sz="1400" baseline="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</a:t>
                      </a:r>
                      <a:r>
                        <a:rPr lang="ko-KR" altLang="en-US" sz="1400" baseline="0" dirty="0" smtClean="0"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비밀번호 찾기</a:t>
                      </a:r>
                      <a:endParaRPr lang="ko-KR" altLang="en-US" sz="1400" dirty="0" smtClean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UI-A-1211 </a:t>
                      </a:r>
                      <a:r>
                        <a:rPr lang="en-US" altLang="ko-KR" sz="1400" baseline="0" dirty="0" smtClean="0">
                          <a:effectLst/>
                        </a:rPr>
                        <a:t>~ 1411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effectLst/>
                        </a:rPr>
                        <a:t>HOME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Screen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7122"/>
          <a:stretch/>
        </p:blipFill>
        <p:spPr>
          <a:xfrm>
            <a:off x="1560242" y="3828516"/>
            <a:ext cx="5036475" cy="2533263"/>
          </a:xfrm>
          <a:prstGeom prst="rect">
            <a:avLst/>
          </a:prstGeom>
          <a:ln w="3175">
            <a:solidFill>
              <a:srgbClr val="2A1C14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6819" b="932"/>
          <a:stretch/>
        </p:blipFill>
        <p:spPr>
          <a:xfrm>
            <a:off x="6656538" y="3828516"/>
            <a:ext cx="5047782" cy="252955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t="7218"/>
          <a:stretch/>
        </p:blipFill>
        <p:spPr>
          <a:xfrm>
            <a:off x="6656538" y="1226820"/>
            <a:ext cx="5047782" cy="253686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t="7218"/>
          <a:stretch/>
        </p:blipFill>
        <p:spPr>
          <a:xfrm>
            <a:off x="1560242" y="1226820"/>
            <a:ext cx="5036475" cy="253361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5327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385438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effectLst/>
                        </a:rPr>
                        <a:t>Page</a:t>
                      </a:r>
                      <a:r>
                        <a:rPr lang="en-US" sz="1600" b="1" baseline="0" dirty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effectLst/>
                        </a:rPr>
                        <a:t>Screen</a:t>
                      </a:r>
                      <a:r>
                        <a:rPr lang="en-US" altLang="ko-KR" sz="1600" b="1" baseline="0" dirty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effectLst/>
                        </a:rPr>
                        <a:t>Screen</a:t>
                      </a:r>
                      <a:r>
                        <a:rPr lang="en-US" altLang="ko-KR" sz="1600" b="1" baseline="0" dirty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effectLst/>
                        </a:rPr>
                        <a:t>서비스 소개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UI-A-1511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MAIN</a:t>
                      </a:r>
                      <a:r>
                        <a:rPr lang="en-US" altLang="ko-KR" sz="1400" baseline="0" dirty="0" smtClean="0">
                          <a:effectLst/>
                        </a:rPr>
                        <a:t> &gt; SERVICE_INTRODUCTION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Screen</a:t>
            </a:r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655" y="1226820"/>
            <a:ext cx="4997012" cy="242223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655" y="3649056"/>
            <a:ext cx="4997012" cy="22279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9655" y="5876956"/>
            <a:ext cx="4997012" cy="73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20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385927"/>
              </p:ext>
            </p:extLst>
          </p:nvPr>
        </p:nvGraphicFramePr>
        <p:xfrm>
          <a:off x="358140" y="345599"/>
          <a:ext cx="11346180" cy="640080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515249827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749535742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85112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effectLst/>
                        </a:rPr>
                        <a:t>Page</a:t>
                      </a:r>
                      <a:r>
                        <a:rPr lang="en-US" sz="1600" b="1" baseline="0" dirty="0">
                          <a:effectLst/>
                        </a:rPr>
                        <a:t> title</a:t>
                      </a:r>
                      <a:endParaRPr 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effectLst/>
                        </a:rPr>
                        <a:t>Screen</a:t>
                      </a:r>
                      <a:r>
                        <a:rPr lang="en-US" altLang="ko-KR" sz="1600" b="1" baseline="0" dirty="0">
                          <a:effectLst/>
                        </a:rPr>
                        <a:t> ID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effectLst/>
                        </a:rPr>
                        <a:t>Screen</a:t>
                      </a:r>
                      <a:r>
                        <a:rPr lang="en-US" altLang="ko-KR" sz="1600" b="1" baseline="0" dirty="0">
                          <a:effectLst/>
                        </a:rPr>
                        <a:t> Path</a:t>
                      </a:r>
                      <a:endParaRPr lang="ko-KR" altLang="en-US" sz="16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28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 smtClean="0">
                          <a:effectLst/>
                        </a:rPr>
                        <a:t>튜토리얼</a:t>
                      </a:r>
                      <a:r>
                        <a:rPr lang="ko-KR" altLang="en-US" sz="1400" dirty="0" smtClean="0">
                          <a:effectLst/>
                        </a:rPr>
                        <a:t> 메인</a:t>
                      </a:r>
                      <a:r>
                        <a:rPr lang="en-US" altLang="ko-KR" sz="1400" dirty="0" smtClean="0">
                          <a:effectLst/>
                        </a:rPr>
                        <a:t>, </a:t>
                      </a:r>
                      <a:r>
                        <a:rPr lang="ko-KR" altLang="en-US" sz="1400" dirty="0" smtClean="0">
                          <a:effectLst/>
                        </a:rPr>
                        <a:t>진행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UI-A-1611</a:t>
                      </a:r>
                      <a:r>
                        <a:rPr lang="en-US" altLang="ko-KR" sz="1400" baseline="0" dirty="0" smtClean="0">
                          <a:effectLst/>
                        </a:rPr>
                        <a:t> ~ 1612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effectLst/>
                        </a:rPr>
                        <a:t>MAIN &gt; TUTORIAL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6886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7700" y="1226820"/>
            <a:ext cx="348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Screen</a:t>
            </a:r>
            <a:endParaRPr lang="ko-KR" altLang="en-US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7252" y="1226820"/>
            <a:ext cx="5033604" cy="25430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227" y="3814300"/>
            <a:ext cx="5051478" cy="25430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252" y="3814478"/>
            <a:ext cx="5041430" cy="254437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3893" y="1226820"/>
            <a:ext cx="5051812" cy="254697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62694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1908</TotalTime>
  <Words>778</Words>
  <Application>Microsoft Office PowerPoint</Application>
  <PresentationFormat>와이드스크린</PresentationFormat>
  <Paragraphs>355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HY헤드라인M</vt:lpstr>
      <vt:lpstr>맑은 고딕</vt:lpstr>
      <vt:lpstr>맑은 고딕 Semilight</vt:lpstr>
      <vt:lpstr>휴먼모음T</vt:lpstr>
      <vt:lpstr>Arial</vt:lpstr>
      <vt:lpstr>Office 테마</vt:lpstr>
      <vt:lpstr>화면 정의서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정의서</dc:title>
  <dc:creator>multicampus</dc:creator>
  <cp:lastModifiedBy>multicampus</cp:lastModifiedBy>
  <cp:revision>126</cp:revision>
  <dcterms:created xsi:type="dcterms:W3CDTF">2020-12-22T01:47:24Z</dcterms:created>
  <dcterms:modified xsi:type="dcterms:W3CDTF">2021-02-18T08:38:22Z</dcterms:modified>
</cp:coreProperties>
</file>